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72" r:id="rId9"/>
    <p:sldId id="264" r:id="rId10"/>
    <p:sldId id="265" r:id="rId11"/>
    <p:sldId id="266" r:id="rId12"/>
    <p:sldId id="267" r:id="rId13"/>
    <p:sldId id="269" r:id="rId14"/>
    <p:sldId id="270" r:id="rId15"/>
    <p:sldId id="261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8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12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5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82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3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7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6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0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1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8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4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C551-1CEC-4836-96C5-CE1180B1D85B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424825-64D0-407C-A11C-1E8FABD52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2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cpprk51.com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55" y="4598542"/>
            <a:ext cx="1457325" cy="1295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180" y="1597479"/>
            <a:ext cx="10749875" cy="3001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Совершенствование работы службы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психолого-педагогического сопровождения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118" y="-11832"/>
            <a:ext cx="9144000" cy="102922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Комитет по образованию администрации города Мурманска</a:t>
            </a:r>
            <a:endParaRPr lang="en-US" sz="1600" dirty="0" smtClean="0"/>
          </a:p>
          <a:p>
            <a:pPr algn="ctr"/>
            <a:r>
              <a:rPr lang="ru-RU" sz="1600" dirty="0" smtClean="0"/>
              <a:t>Муниципальное бюджетное учреждение дополнительного образования г. Мурманска</a:t>
            </a:r>
          </a:p>
          <a:p>
            <a:pPr algn="ctr"/>
            <a:r>
              <a:rPr lang="ru-RU" sz="1600" dirty="0" smtClean="0"/>
              <a:t>«Центр психолого-педагогической, медицинской и социальной помощи»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5" y="59161"/>
            <a:ext cx="874840" cy="87484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97234" y="4731631"/>
            <a:ext cx="8036881" cy="1029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Забиран Светлана Александровна,</a:t>
            </a:r>
          </a:p>
          <a:p>
            <a:pPr algn="l"/>
            <a:r>
              <a:rPr lang="ru-RU" dirty="0" smtClean="0"/>
              <a:t>заместитель директора, педагог-психолог </a:t>
            </a:r>
          </a:p>
          <a:p>
            <a:pPr algn="l"/>
            <a:r>
              <a:rPr lang="ru-RU" dirty="0" smtClean="0"/>
              <a:t>МБУ ДО г. Мурманска ППМС-Центра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488" y="6108345"/>
            <a:ext cx="5876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Адрес </a:t>
            </a:r>
            <a:r>
              <a:rPr lang="ru-RU" dirty="0" smtClean="0"/>
              <a:t>сайта МБУ ДО г. Мурманска ППМС-Центра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     </a:t>
            </a:r>
          </a:p>
          <a:p>
            <a:r>
              <a:rPr lang="en-US" u="sng" dirty="0" smtClean="0">
                <a:solidFill>
                  <a:schemeClr val="tx2"/>
                </a:solidFill>
                <a:hlinkClick r:id="rId4"/>
              </a:rPr>
              <a:t>http</a:t>
            </a:r>
            <a:r>
              <a:rPr lang="en-US" u="sng" dirty="0">
                <a:solidFill>
                  <a:schemeClr val="tx2"/>
                </a:solidFill>
                <a:hlinkClick r:id="rId4"/>
              </a:rPr>
              <a:t>://</a:t>
            </a:r>
            <a:r>
              <a:rPr lang="en-US" u="sng" dirty="0" smtClean="0">
                <a:solidFill>
                  <a:schemeClr val="tx2"/>
                </a:solidFill>
                <a:hlinkClick r:id="rId4"/>
              </a:rPr>
              <a:t>cpprk51.com.ru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Фонд поддержки дет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06" y="1017390"/>
            <a:ext cx="1241411" cy="12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8576"/>
            <a:ext cx="1575334" cy="12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 Мурманской области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43" y="87676"/>
            <a:ext cx="918363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57" y="151584"/>
            <a:ext cx="10356783" cy="16002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Дополнительная общеобразовательная общеразвивающая программа социально-педагогической направленности для приемных семей по подготовке взрослеющих детей к самостоятельной жизни «Я - автор своей жизни»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57" y="1827654"/>
            <a:ext cx="10994366" cy="710541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содействие социальной адаптации выпускников из замещающей семьи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14" y="2743471"/>
            <a:ext cx="4002660" cy="2251496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61210" y="2538195"/>
            <a:ext cx="6991706" cy="3577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altLang="ru-RU" sz="2200" dirty="0" smtClean="0">
                <a:solidFill>
                  <a:srgbClr val="000000"/>
                </a:solidFill>
                <a:latin typeface="-apple-system"/>
              </a:rPr>
              <a:t>родители смогут расширить свои знания в области процесса взросления и сепарации ребенка, сохранения отношений с подростком, актуализировать ресурсы для успешного прохождения этого непростого периода;</a:t>
            </a:r>
            <a:r>
              <a:rPr lang="ru-RU" altLang="ru-RU" sz="2200" dirty="0" smtClean="0"/>
              <a:t/>
            </a:r>
            <a:br>
              <a:rPr lang="ru-RU" altLang="ru-RU" sz="2200" dirty="0" smtClean="0"/>
            </a:br>
            <a:endParaRPr lang="ru-RU" altLang="ru-RU" sz="22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altLang="ru-RU" sz="2200" dirty="0" smtClean="0">
                <a:solidFill>
                  <a:srgbClr val="000000"/>
                </a:solidFill>
                <a:latin typeface="-apple-system"/>
              </a:rPr>
              <a:t>подростки смогут лучше понять свои личностные особенности, что важно для профессионального самоопределения и успешного взаимодействия с близким окружением, сформировать навыки </a:t>
            </a:r>
            <a:r>
              <a:rPr lang="ru-RU" altLang="ru-RU" sz="2200" dirty="0" err="1" smtClean="0">
                <a:solidFill>
                  <a:srgbClr val="000000"/>
                </a:solidFill>
                <a:latin typeface="-apple-system"/>
              </a:rPr>
              <a:t>совладания</a:t>
            </a:r>
            <a:r>
              <a:rPr lang="ru-RU" altLang="ru-RU" sz="2200" dirty="0" smtClean="0">
                <a:solidFill>
                  <a:srgbClr val="000000"/>
                </a:solidFill>
                <a:latin typeface="-apple-system"/>
              </a:rPr>
              <a:t> со стрессом и выходом из него, получат знания основ финансовой грамотности и ведения здорового образа жизни</a:t>
            </a:r>
            <a:r>
              <a:rPr lang="ru-RU" altLang="ru-RU" sz="2200" dirty="0" smtClean="0"/>
              <a:t> </a:t>
            </a:r>
            <a:endParaRPr lang="ru-RU" altLang="ru-RU" sz="2200" dirty="0" smtClean="0">
              <a:latin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42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18712"/>
            <a:ext cx="9737201" cy="13208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Повышение квалификации и использование новых методов и приемов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работе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2" y="2160589"/>
            <a:ext cx="9923646" cy="4697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Тренинг-курс </a:t>
            </a:r>
            <a:r>
              <a:rPr lang="ru-RU" dirty="0"/>
              <a:t>«Обеспечение информационной безопасности детей»</a:t>
            </a:r>
          </a:p>
          <a:p>
            <a:r>
              <a:rPr lang="ru-RU" dirty="0" smtClean="0"/>
              <a:t>«Организация </a:t>
            </a:r>
            <a:r>
              <a:rPr lang="ru-RU" dirty="0"/>
              <a:t>защиты детей от видов информации, распространяемой посредством сети «Интернет», причиняющей вред здоровью и (или) развитию детей, а также не соответствующей задачам образования, в образовательных организациях»</a:t>
            </a:r>
          </a:p>
          <a:p>
            <a:r>
              <a:rPr lang="ru-RU" dirty="0"/>
              <a:t>«Безопасное использование сайтов в сети </a:t>
            </a:r>
            <a:r>
              <a:rPr lang="ru-RU" dirty="0" smtClean="0"/>
              <a:t>«Интернет</a:t>
            </a:r>
            <a:r>
              <a:rPr lang="ru-RU" dirty="0"/>
              <a:t>»</a:t>
            </a:r>
          </a:p>
          <a:p>
            <a:r>
              <a:rPr lang="ru-RU" dirty="0"/>
              <a:t>«Основы обеспечения </a:t>
            </a:r>
            <a:r>
              <a:rPr lang="ru-RU" dirty="0" smtClean="0"/>
              <a:t>информационной </a:t>
            </a:r>
            <a:r>
              <a:rPr lang="ru-RU" dirty="0"/>
              <a:t>безопасности </a:t>
            </a:r>
            <a:r>
              <a:rPr lang="ru-RU" dirty="0" smtClean="0"/>
              <a:t>детей»</a:t>
            </a:r>
            <a:endParaRPr lang="ru-RU" dirty="0"/>
          </a:p>
          <a:p>
            <a:r>
              <a:rPr lang="ru-RU" dirty="0" smtClean="0"/>
              <a:t>«Психологическая </a:t>
            </a:r>
            <a:r>
              <a:rPr lang="ru-RU" dirty="0"/>
              <a:t>помощь приемным и опекунским </a:t>
            </a:r>
            <a:r>
              <a:rPr lang="ru-RU" dirty="0" smtClean="0"/>
              <a:t>семьям»</a:t>
            </a:r>
            <a:endParaRPr lang="ru-RU" dirty="0"/>
          </a:p>
          <a:p>
            <a:r>
              <a:rPr lang="ru-RU" dirty="0" smtClean="0"/>
              <a:t>«Авторский </a:t>
            </a:r>
            <a:r>
              <a:rPr lang="ru-RU" dirty="0"/>
              <a:t>метод работы с </a:t>
            </a:r>
            <a:r>
              <a:rPr lang="ru-RU" dirty="0" err="1"/>
              <a:t>психотравмой</a:t>
            </a:r>
            <a:r>
              <a:rPr lang="ru-RU" dirty="0"/>
              <a:t>. Реконструкция жизненных </a:t>
            </a:r>
            <a:r>
              <a:rPr lang="ru-RU" dirty="0" smtClean="0"/>
              <a:t>историй»</a:t>
            </a:r>
            <a:endParaRPr lang="ru-RU" dirty="0"/>
          </a:p>
          <a:p>
            <a:r>
              <a:rPr lang="ru-RU" dirty="0" smtClean="0"/>
              <a:t>«Практика </a:t>
            </a:r>
            <a:r>
              <a:rPr lang="ru-RU" dirty="0"/>
              <a:t>работы со сложными чувствами стыда и </a:t>
            </a:r>
            <a:r>
              <a:rPr lang="ru-RU" dirty="0" smtClean="0"/>
              <a:t>вины»</a:t>
            </a:r>
            <a:endParaRPr lang="ru-RU" dirty="0"/>
          </a:p>
          <a:p>
            <a:r>
              <a:rPr lang="ru-RU" dirty="0" smtClean="0"/>
              <a:t>«Переживание </a:t>
            </a:r>
            <a:r>
              <a:rPr lang="ru-RU" dirty="0"/>
              <a:t>утраты близкого человека. Особенности психологической </a:t>
            </a:r>
            <a:r>
              <a:rPr lang="ru-RU" dirty="0" smtClean="0"/>
              <a:t>помощи»</a:t>
            </a:r>
            <a:endParaRPr lang="ru-RU" dirty="0"/>
          </a:p>
          <a:p>
            <a:r>
              <a:rPr lang="ru-RU" dirty="0" smtClean="0"/>
              <a:t>«Как </a:t>
            </a:r>
            <a:r>
              <a:rPr lang="ru-RU" dirty="0"/>
              <a:t>создать и провести авторский мастер-класс? От идеи до эффективного </a:t>
            </a:r>
            <a:r>
              <a:rPr lang="ru-RU" dirty="0" smtClean="0"/>
              <a:t>воплощения»</a:t>
            </a:r>
            <a:endParaRPr lang="ru-RU" dirty="0"/>
          </a:p>
          <a:p>
            <a:r>
              <a:rPr lang="ru-RU" dirty="0" smtClean="0"/>
              <a:t>«Проблемы </a:t>
            </a:r>
            <a:r>
              <a:rPr lang="ru-RU" dirty="0"/>
              <a:t>из детства во взрослой жизни: возрастная психология для специалистов и </a:t>
            </a:r>
            <a:r>
              <a:rPr lang="ru-RU" dirty="0" smtClean="0"/>
              <a:t>родителей»</a:t>
            </a:r>
            <a:endParaRPr lang="ru-RU" dirty="0"/>
          </a:p>
          <a:p>
            <a:r>
              <a:rPr lang="ru-RU" dirty="0" smtClean="0"/>
              <a:t>«Песочная </a:t>
            </a:r>
            <a:r>
              <a:rPr lang="ru-RU" dirty="0"/>
              <a:t>терапия Юнга. Практика работы со стрессом и его </a:t>
            </a:r>
            <a:r>
              <a:rPr lang="ru-RU" dirty="0" smtClean="0"/>
              <a:t>последствиями»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81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Поддержание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традиций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395" y="1376413"/>
            <a:ext cx="8596668" cy="3880773"/>
          </a:xfrm>
        </p:spPr>
        <p:txBody>
          <a:bodyPr/>
          <a:lstStyle/>
          <a:p>
            <a:r>
              <a:rPr lang="ru-RU" sz="1600" dirty="0" smtClean="0"/>
              <a:t>Городская </a:t>
            </a:r>
            <a:r>
              <a:rPr lang="ru-RU" sz="1600" dirty="0"/>
              <a:t>конференция приемных </a:t>
            </a:r>
            <a:r>
              <a:rPr lang="ru-RU" sz="1600" dirty="0" smtClean="0"/>
              <a:t>родителей «Здоровье семьи-залог благополучия приемного ребенка»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0" y="1893215"/>
            <a:ext cx="4429902" cy="2488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01" y="4013377"/>
            <a:ext cx="4428991" cy="2487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67" y="1893726"/>
            <a:ext cx="4428992" cy="2487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48" y="4012866"/>
            <a:ext cx="4429902" cy="24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турслет 2019\DSC04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82" y="679004"/>
            <a:ext cx="4912798" cy="32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турслет 2019\DSC04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81" y="836712"/>
            <a:ext cx="4892551" cy="32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турслет 2019\DSC04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56993"/>
            <a:ext cx="4925180" cy="32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Городской туристический слет замещающих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семей «Вокруг света»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- 2019</a:t>
            </a:r>
          </a:p>
        </p:txBody>
      </p:sp>
      <p:pic>
        <p:nvPicPr>
          <p:cNvPr id="1026" name="Picture 2" descr="C:\Users\user\Desktop\турслет 2019\DSC04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4912798" cy="32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Городской туристический слет –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Квест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«Прогулка по Мурманску»- 2020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" y="1949569"/>
            <a:ext cx="2456731" cy="3275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8" y="3112935"/>
            <a:ext cx="2456731" cy="3275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49" y="3112935"/>
            <a:ext cx="2456731" cy="3275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80" y="1949569"/>
            <a:ext cx="2456731" cy="3275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34" y="1949569"/>
            <a:ext cx="2456731" cy="3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90349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5. Взаимодействие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318"/>
            <a:ext cx="9275188" cy="472147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Мурманская региональная общественная организация «Заполярье без сирот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Мурманская </a:t>
            </a:r>
            <a:r>
              <a:rPr lang="ru-RU" dirty="0"/>
              <a:t>региональная общественная организация детей-инвалидов и их родителей «Дети-Ангелы </a:t>
            </a:r>
            <a:r>
              <a:rPr lang="ru-RU" dirty="0" err="1"/>
              <a:t>Мурмана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Мурманская </a:t>
            </a:r>
            <a:r>
              <a:rPr lang="ru-RU" dirty="0"/>
              <a:t>региональная общественная организация </a:t>
            </a:r>
            <a:r>
              <a:rPr lang="ru-RU" dirty="0" err="1"/>
              <a:t>канистерапевтов</a:t>
            </a:r>
            <a:r>
              <a:rPr lang="ru-RU" dirty="0"/>
              <a:t> «Прикосновение исцеляющей лапы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Частное </a:t>
            </a:r>
            <a:r>
              <a:rPr lang="ru-RU" dirty="0"/>
              <a:t>учреждение социального обслуживания «Социальный центр – </a:t>
            </a:r>
            <a:r>
              <a:rPr lang="en-US" dirty="0"/>
              <a:t>SOS</a:t>
            </a:r>
            <a:r>
              <a:rPr lang="ru-RU" dirty="0"/>
              <a:t> Мурманск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Автономная </a:t>
            </a:r>
            <a:r>
              <a:rPr lang="ru-RU" dirty="0"/>
              <a:t>некоммерческая организация поддержки детей с аутизмом «Парус доверия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Некоммерческий благотворительный фонд «Помощь детям с синдромом Дауна «Ника</a:t>
            </a:r>
            <a:r>
              <a:rPr lang="ru-RU" dirty="0" smtClean="0"/>
              <a:t>»</a:t>
            </a:r>
          </a:p>
          <a:p>
            <a:r>
              <a:rPr lang="ru-RU" b="1" dirty="0"/>
              <a:t> </a:t>
            </a:r>
            <a:r>
              <a:rPr lang="ru-RU" dirty="0"/>
              <a:t>Региональная общественная </a:t>
            </a:r>
            <a:r>
              <a:rPr lang="ru-RU" dirty="0" smtClean="0"/>
              <a:t>организация «Ассоциация замещающих родителей Мурманской области»</a:t>
            </a:r>
          </a:p>
          <a:p>
            <a:r>
              <a:rPr lang="ru-RU" dirty="0" smtClean="0"/>
              <a:t>Региональные СМИ – телекомпания ТВ-21, ГТРК </a:t>
            </a:r>
            <a:r>
              <a:rPr lang="ru-RU" dirty="0" err="1" smtClean="0"/>
              <a:t>Мурман</a:t>
            </a:r>
            <a:r>
              <a:rPr lang="ru-RU" dirty="0" smtClean="0"/>
              <a:t>, газета «</a:t>
            </a:r>
            <a:r>
              <a:rPr lang="ru-RU" smtClean="0"/>
              <a:t>Мурманский вестник»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985" y="149435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9509"/>
            <a:ext cx="8596668" cy="3880773"/>
          </a:xfrm>
        </p:spPr>
        <p:txBody>
          <a:bodyPr/>
          <a:lstStyle/>
          <a:p>
            <a:r>
              <a:rPr lang="ru-RU" dirty="0" smtClean="0"/>
              <a:t>Адрес нашего сайта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      </a:t>
            </a:r>
            <a:r>
              <a:rPr lang="en-US" u="sng" dirty="0" smtClean="0">
                <a:solidFill>
                  <a:schemeClr val="tx2"/>
                </a:solidFill>
              </a:rPr>
              <a:t>http</a:t>
            </a:r>
            <a:r>
              <a:rPr lang="en-US" u="sng" dirty="0">
                <a:solidFill>
                  <a:schemeClr val="tx2"/>
                </a:solidFill>
              </a:rPr>
              <a:t>://cpprk51.com.ru</a:t>
            </a:r>
            <a:r>
              <a:rPr lang="en-US" u="sng" dirty="0" smtClean="0">
                <a:solidFill>
                  <a:schemeClr val="tx2"/>
                </a:solidFill>
              </a:rPr>
              <a:t>/</a:t>
            </a:r>
            <a:endParaRPr lang="ru-RU" u="sng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Группа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 «Приемные семьи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Мурмана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https://vk.com/club68346439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Группа «</a:t>
            </a:r>
            <a:r>
              <a:rPr lang="ru-RU" u="sng" dirty="0" err="1" smtClean="0">
                <a:solidFill>
                  <a:schemeClr val="accent2">
                    <a:lumMod val="50000"/>
                  </a:schemeClr>
                </a:solidFill>
              </a:rPr>
              <a:t>Вконтакте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» «МБУ ДО </a:t>
            </a:r>
            <a:r>
              <a:rPr lang="ru-RU" u="sng" dirty="0" err="1" smtClean="0">
                <a:solidFill>
                  <a:schemeClr val="accent2">
                    <a:lumMod val="50000"/>
                  </a:schemeClr>
                </a:solidFill>
              </a:rPr>
              <a:t>г.Мурманска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 ППМС-Центр»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https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://vk.com/public194010943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10" y="1326511"/>
            <a:ext cx="4645464" cy="5429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48" y="3150061"/>
            <a:ext cx="4029419" cy="351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347327" y="296476"/>
            <a:ext cx="9290649" cy="5799828"/>
            <a:chOff x="1406106" y="681487"/>
            <a:chExt cx="9290649" cy="579982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130723" y="681487"/>
              <a:ext cx="3907767" cy="767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МБУ ДО г. Мурманска ППМС-Центр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67155" y="1785668"/>
              <a:ext cx="8229600" cy="60960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Территориальная психолого-медико-педагогическая комиссия города Мурманска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467155" y="2616680"/>
              <a:ext cx="8229600" cy="6268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Служба раннего сопровождения детей с ограниченными возможностями здоровья в возрасте от 2 месяцев до 3 лет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67155" y="3473569"/>
              <a:ext cx="8229600" cy="57509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Коррекционно-развивающий отдел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67155" y="4255698"/>
              <a:ext cx="8229600" cy="56071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Ресурсный центр по комплексному психолого-педагогическому сопровождению детей с </a:t>
              </a:r>
              <a:r>
                <a:rPr lang="ru-RU" dirty="0" smtClean="0"/>
                <a:t>РАС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67155" y="5029201"/>
              <a:ext cx="8229600" cy="53483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Служба по профилактике детского неблагополучия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67155" y="5871714"/>
              <a:ext cx="8229600" cy="60960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dirty="0"/>
                <a:t>Служба по подготовке кандидатов в замещающие родители и сопровождению замещающих семей</a:t>
              </a:r>
            </a:p>
          </p:txBody>
        </p:sp>
        <p:cxnSp>
          <p:nvCxnSpPr>
            <p:cNvPr id="25" name="Прямая соединительная линия 24"/>
            <p:cNvCxnSpPr>
              <a:stCxn id="8" idx="1"/>
              <a:endCxn id="8" idx="1"/>
            </p:cNvCxnSpPr>
            <p:nvPr/>
          </p:nvCxnSpPr>
          <p:spPr>
            <a:xfrm>
              <a:off x="2130723" y="106536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8" idx="1"/>
            </p:cNvCxnSpPr>
            <p:nvPr/>
          </p:nvCxnSpPr>
          <p:spPr>
            <a:xfrm flipH="1" flipV="1">
              <a:off x="1406106" y="1065362"/>
              <a:ext cx="72461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06106" y="1065362"/>
              <a:ext cx="43132" cy="5111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endCxn id="16" idx="1"/>
            </p:cNvCxnSpPr>
            <p:nvPr/>
          </p:nvCxnSpPr>
          <p:spPr>
            <a:xfrm>
              <a:off x="1449238" y="6176514"/>
              <a:ext cx="101791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endCxn id="15" idx="1"/>
            </p:cNvCxnSpPr>
            <p:nvPr/>
          </p:nvCxnSpPr>
          <p:spPr>
            <a:xfrm>
              <a:off x="1449238" y="5296620"/>
              <a:ext cx="1017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endCxn id="13" idx="1"/>
            </p:cNvCxnSpPr>
            <p:nvPr/>
          </p:nvCxnSpPr>
          <p:spPr>
            <a:xfrm>
              <a:off x="1406106" y="4536056"/>
              <a:ext cx="10610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12" idx="1"/>
            </p:cNvCxnSpPr>
            <p:nvPr/>
          </p:nvCxnSpPr>
          <p:spPr>
            <a:xfrm>
              <a:off x="1449238" y="3761116"/>
              <a:ext cx="1017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endCxn id="11" idx="1"/>
            </p:cNvCxnSpPr>
            <p:nvPr/>
          </p:nvCxnSpPr>
          <p:spPr>
            <a:xfrm>
              <a:off x="1449238" y="2930106"/>
              <a:ext cx="1017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427672" y="2130727"/>
              <a:ext cx="1039483" cy="17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044953" y="1110205"/>
            <a:ext cx="2665911" cy="14061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Сопровождение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472794" y="2618118"/>
            <a:ext cx="6018364" cy="3860322"/>
            <a:chOff x="5736564" y="2500223"/>
            <a:chExt cx="6018364" cy="386032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36564" y="2500223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Индивидуальные, семейные консультации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36565" y="3949460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Психолого-педагогическая реабилитация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36564" y="5316749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Повышение воспитательской компетентности родителей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443049" y="2500223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Участие в программах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443048" y="3949460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Работа клуба опекунов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443047" y="5316749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Мероприятия для замещающих родителей и их детей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78764" y="1094117"/>
            <a:ext cx="2527539" cy="5348376"/>
            <a:chOff x="1102742" y="1094117"/>
            <a:chExt cx="2527539" cy="5348376"/>
          </a:xfrm>
        </p:grpSpPr>
        <p:sp>
          <p:nvSpPr>
            <p:cNvPr id="15" name="Овал 14"/>
            <p:cNvSpPr/>
            <p:nvPr/>
          </p:nvSpPr>
          <p:spPr>
            <a:xfrm>
              <a:off x="1102742" y="1094117"/>
              <a:ext cx="2527539" cy="140610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Подготовка кандидатов в замещающие родители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10571" y="2618118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Реализация региональной программы подготовки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10569" y="4008407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Индивидуальное консультирование по запросу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10570" y="5398697"/>
              <a:ext cx="2311879" cy="104379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Психологическая диагностика по запросу</a:t>
              </a:r>
              <a:endParaRPr lang="ru-RU" dirty="0"/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-137253" y="284672"/>
            <a:ext cx="10515600" cy="9259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Службы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Ориентация на проблемное поле семьи и ее запрос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Диагностика</a:t>
            </a:r>
          </a:p>
          <a:p>
            <a:r>
              <a:rPr lang="ru-RU" sz="3200" dirty="0" smtClean="0"/>
              <a:t>Составление индивидуальной программы сопровождения замещающей семьи</a:t>
            </a:r>
          </a:p>
          <a:p>
            <a:r>
              <a:rPr lang="ru-RU" sz="3200" dirty="0" smtClean="0"/>
              <a:t>Психолого-педагогический консилиум</a:t>
            </a:r>
          </a:p>
          <a:p>
            <a:r>
              <a:rPr lang="ru-RU" sz="3200" dirty="0" smtClean="0"/>
              <a:t>Мониторинг благополучия ребенка в семье</a:t>
            </a:r>
          </a:p>
        </p:txBody>
      </p:sp>
    </p:spTree>
    <p:extLst>
      <p:ext uri="{BB962C8B-B14F-4D97-AF65-F5344CB8AC3E}">
        <p14:creationId xmlns:p14="http://schemas.microsoft.com/office/powerpoint/2010/main" val="23138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Программно-методическое обеспечение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5204"/>
            <a:ext cx="8832426" cy="49621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Дополнительная </a:t>
            </a:r>
            <a:r>
              <a:rPr lang="ru-RU" dirty="0"/>
              <a:t>общеобразовательная общеразвивающая </a:t>
            </a:r>
            <a:r>
              <a:rPr lang="ru-RU" dirty="0" smtClean="0"/>
              <a:t>программа, направленная </a:t>
            </a:r>
            <a:r>
              <a:rPr lang="ru-RU" dirty="0"/>
              <a:t>на формирование и развитие навыков социальной адаптации и самореализации подростков «Если я – это я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Дополнительная </a:t>
            </a:r>
            <a:r>
              <a:rPr lang="ru-RU" dirty="0"/>
              <a:t>общеобразовательная общеразвивающая программа социально-педагогической направленности для подростков, воспитывающихся в </a:t>
            </a:r>
            <a:r>
              <a:rPr lang="ru-RU" dirty="0" smtClean="0"/>
              <a:t>замещающих </a:t>
            </a:r>
            <a:r>
              <a:rPr lang="ru-RU" dirty="0"/>
              <a:t>семьях «Мужской разговор</a:t>
            </a:r>
            <a:r>
              <a:rPr lang="ru-RU" dirty="0" smtClean="0"/>
              <a:t>»</a:t>
            </a:r>
          </a:p>
          <a:p>
            <a:r>
              <a:rPr lang="ru-RU" dirty="0"/>
              <a:t>Дополнительная общеобразовательная общеразвивающая программа </a:t>
            </a:r>
            <a:r>
              <a:rPr lang="ru-RU" dirty="0" smtClean="0"/>
              <a:t>социально-педагогической </a:t>
            </a:r>
            <a:r>
              <a:rPr lang="ru-RU" dirty="0"/>
              <a:t>направленности для опекунов «Доброе сердце</a:t>
            </a:r>
            <a:r>
              <a:rPr lang="ru-RU" dirty="0" smtClean="0"/>
              <a:t>»</a:t>
            </a:r>
          </a:p>
          <a:p>
            <a:r>
              <a:rPr lang="ru-RU" dirty="0"/>
              <a:t>Дополнительная общеобразовательная программа для детей старшего дошкольного и младшего школьного возраста по развитию эмоционального интеллекта «Воспитание толерантности</a:t>
            </a:r>
            <a:r>
              <a:rPr lang="ru-RU" dirty="0" smtClean="0"/>
              <a:t>»</a:t>
            </a:r>
          </a:p>
          <a:p>
            <a:r>
              <a:rPr lang="ru-RU" dirty="0"/>
              <a:t>Коррекционно-развивающая программа «Связующая нить», направленная на работу в паре «Родитель (или два родителя) -ребенок</a:t>
            </a:r>
            <a:r>
              <a:rPr lang="ru-RU" dirty="0" smtClean="0"/>
              <a:t>»</a:t>
            </a:r>
          </a:p>
          <a:p>
            <a:r>
              <a:rPr lang="ru-RU" dirty="0"/>
              <a:t>Дополнительная общеобразовательная общеразвивающая программа социально-педагогической направленности </a:t>
            </a:r>
            <a:r>
              <a:rPr lang="ru-RU" dirty="0" smtClean="0"/>
              <a:t>«Тропинка к своему «Я»</a:t>
            </a:r>
          </a:p>
          <a:p>
            <a:r>
              <a:rPr lang="ru-RU" dirty="0"/>
              <a:t>Дополнительная общеобразовательная общеразвивающая программа социально-педагогической направленности </a:t>
            </a:r>
            <a:r>
              <a:rPr lang="ru-RU" dirty="0" smtClean="0"/>
              <a:t>по восстановлению отношений привязанности «Заботливая Альфа»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61" y="205339"/>
            <a:ext cx="9711088" cy="1320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Дополнительная общеобразовательная общеразвивающая программа социально-педагогической направленности для подростков, воспитывающихся в замещающих семьях «Мужской разговор»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061" y="192914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оказание </a:t>
            </a:r>
            <a:r>
              <a:rPr lang="ru-RU" sz="2400" dirty="0"/>
              <a:t>поддержки подросткам, воспитывающимся в замещающих семьях, в вопросах построения </a:t>
            </a:r>
            <a:r>
              <a:rPr lang="ru-RU" sz="2400" dirty="0" err="1"/>
              <a:t>полоролевой</a:t>
            </a:r>
            <a:r>
              <a:rPr lang="ru-RU" sz="2400" dirty="0"/>
              <a:t> идентификации, помощи в социализации и профориентации с привлечением отцов из числа </a:t>
            </a:r>
            <a:r>
              <a:rPr lang="ru-RU" sz="2400" dirty="0" smtClean="0"/>
              <a:t>приемных </a:t>
            </a:r>
            <a:r>
              <a:rPr lang="ru-RU" sz="2400" dirty="0"/>
              <a:t>родителей и </a:t>
            </a:r>
            <a:r>
              <a:rPr lang="ru-RU" sz="2400" dirty="0" smtClean="0"/>
              <a:t>опекунов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508" y="3409384"/>
            <a:ext cx="2094542" cy="27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2176.jpg"/>
          <p:cNvPicPr>
            <a:picLocks noChangeAspect="1"/>
          </p:cNvPicPr>
          <p:nvPr/>
        </p:nvPicPr>
        <p:blipFill>
          <a:blip r:embed="rId3" cstate="print"/>
          <a:srcRect l="8161" r="18393"/>
          <a:stretch>
            <a:fillRect/>
          </a:stretch>
        </p:blipFill>
        <p:spPr>
          <a:xfrm rot="5400000">
            <a:off x="2982353" y="4122957"/>
            <a:ext cx="2792724" cy="2480279"/>
          </a:xfrm>
          <a:prstGeom prst="rect">
            <a:avLst/>
          </a:prstGeom>
        </p:spPr>
      </p:pic>
      <p:pic>
        <p:nvPicPr>
          <p:cNvPr id="6" name="Рисунок 5" descr="IMG_2174.jpg"/>
          <p:cNvPicPr>
            <a:picLocks noChangeAspect="1"/>
          </p:cNvPicPr>
          <p:nvPr/>
        </p:nvPicPr>
        <p:blipFill>
          <a:blip r:embed="rId4" cstate="print"/>
          <a:srcRect l="6731" t="5127" r="27884"/>
          <a:stretch>
            <a:fillRect/>
          </a:stretch>
        </p:blipFill>
        <p:spPr>
          <a:xfrm rot="5400000">
            <a:off x="336957" y="3562517"/>
            <a:ext cx="2792723" cy="2643206"/>
          </a:xfrm>
          <a:prstGeom prst="rect">
            <a:avLst/>
          </a:prstGeom>
        </p:spPr>
      </p:pic>
      <p:pic>
        <p:nvPicPr>
          <p:cNvPr id="7" name="Содержимое 3" descr="IMG_30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531612" y="4315824"/>
            <a:ext cx="2792726" cy="20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Программа «Психологический театр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197759"/>
            <a:ext cx="9136585" cy="3347366"/>
          </a:xfrm>
        </p:spPr>
        <p:txBody>
          <a:bodyPr>
            <a:noAutofit/>
          </a:bodyPr>
          <a:lstStyle/>
          <a:p>
            <a:r>
              <a:rPr lang="ru-RU" dirty="0"/>
              <a:t>Цель программы: развитие эмоционального интеллекта, содействие становлению личности, способной к самостоятельным созидательным действиям, самосовершенствованию и адекватному самоутверждению в </a:t>
            </a:r>
            <a:r>
              <a:rPr lang="ru-RU" dirty="0" smtClean="0"/>
              <a:t>социуме</a:t>
            </a:r>
            <a:endParaRPr lang="ru-RU" dirty="0"/>
          </a:p>
          <a:p>
            <a:endParaRPr lang="ru-RU" sz="1800" dirty="0"/>
          </a:p>
        </p:txBody>
      </p:sp>
      <p:pic>
        <p:nvPicPr>
          <p:cNvPr id="3082" name="Picture 10" descr="C:\Users\Ирина\Desktop\Ира  работа\ФОТО ДЕТИ\ТЕАТР АНИМ\20141122_192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4" y="2996952"/>
            <a:ext cx="7248128" cy="40770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Ирина\Desktop\Ира  работа\ФОТО ДЕТИ\ТЕАТР АНИМ\20141124_174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3133991"/>
            <a:ext cx="4364889" cy="2455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Ирина\Desktop\Ира  работа\ФОТО ДЕТИ\ТЕАТР АНИМ\20141124_180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67" y="3140970"/>
            <a:ext cx="5205864" cy="30037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Ирина\Desktop\Ира  работа\ФОТО ДЕТИ\ТЕАТР АНИМ\20141103_162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4260580"/>
            <a:ext cx="4452563" cy="29313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Ирина\Desktop\Ира  работа\ФОТО ДЕТИ\ТЕАТР АНИМ\20141122_1828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51" y="446685"/>
            <a:ext cx="4360541" cy="39079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Ирина\Desktop\Ира  работа\ФОТО ДЕТИ\ТЕАТР АНИМ\20141122_1533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41" y="4833088"/>
            <a:ext cx="4317703" cy="19888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Ирина\Desktop\Ира  работа\ФОТО ДЕТИ\ТЕАТР АНИМ\20141122_1748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082" y="75800"/>
            <a:ext cx="2243919" cy="22439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Ирина\Desktop\Ира  работа\ФОТО ДЕТИ\ТЕАТР АНИМ\20141103_1619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00" y="2786975"/>
            <a:ext cx="3745153" cy="20162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Ира  работа\ФОТО ДЕТИ\ТЕАТР АНИМ\20141027_1803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89" y="4694616"/>
            <a:ext cx="3717633" cy="2091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E102C-8835-4DFB-9877-1A6542929E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5" name="Picture 3" descr="C:\Users\Наталья\Desktop\ФОРУМ МУРМАНСК ИТОГОВАЯ\Психологический театр\DSCF5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6" y="4798905"/>
            <a:ext cx="3659451" cy="196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Наталья\Desktop\ФОРУМ МУРМАНСК ИТОГОВАЯ\Психологический театр\20160228_153758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27354" r="13243" b="22025"/>
          <a:stretch/>
        </p:blipFill>
        <p:spPr bwMode="auto">
          <a:xfrm>
            <a:off x="8104537" y="1266093"/>
            <a:ext cx="3921276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640" y="380536"/>
            <a:ext cx="7753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участников программы  «Психологический театр»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640" y="2873525"/>
            <a:ext cx="660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VIII Международный молодежный фестиваль кино, фото и анимации «ТВОРИ-ГОРА» - памятный диплом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2640" y="3595891"/>
            <a:ext cx="7440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Международный театральный фестиваль «ГРАНИ-2016» - сертификат «За проведение театральной лаборатории «Введение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Плэйбек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345" y="21656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Международный творческий конкурс «Победита»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лешка с киской\фото материалов\выездной тренинг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88" y="4768755"/>
            <a:ext cx="4177553" cy="194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лешка с киской\фото материалов\работа над мф 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97" y="4930590"/>
            <a:ext cx="3533414" cy="178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6" y="397505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Клуб опекунов «Доброе сердце»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08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Цель: создание </a:t>
            </a:r>
            <a:r>
              <a:rPr lang="ru-RU" sz="2400" dirty="0"/>
              <a:t>поддерживающей среды, повышение психолого-педагогической компетентности родителей-опекунов, </a:t>
            </a:r>
            <a:r>
              <a:rPr lang="ru-RU" sz="2400" dirty="0" smtClean="0"/>
              <a:t>направленное </a:t>
            </a:r>
            <a:r>
              <a:rPr lang="ru-RU" sz="2400" dirty="0"/>
              <a:t>на создание благоприятного психоэмоционального климата в опекунской семье, расширение социальных </a:t>
            </a:r>
            <a:r>
              <a:rPr lang="ru-RU" sz="2400" dirty="0" smtClean="0"/>
              <a:t>контактов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16" y="3759755"/>
            <a:ext cx="3460735" cy="2553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33" y="3656352"/>
            <a:ext cx="3735239" cy="2760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4838"/>
            <a:ext cx="1452385" cy="28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</TotalTime>
  <Words>807</Words>
  <Application>Microsoft Office PowerPoint</Application>
  <PresentationFormat>Широкоэкранный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Times New Roman</vt:lpstr>
      <vt:lpstr>Trebuchet MS</vt:lpstr>
      <vt:lpstr>Wingdings 3</vt:lpstr>
      <vt:lpstr>Грань</vt:lpstr>
      <vt:lpstr>Совершенствование работы службы  психолого-педагогического сопровождения</vt:lpstr>
      <vt:lpstr>Презентация PowerPoint</vt:lpstr>
      <vt:lpstr>Задачи Службы</vt:lpstr>
      <vt:lpstr>1. Ориентация на проблемное поле семьи и ее запрос</vt:lpstr>
      <vt:lpstr>2. Программно-методическое обеспечение</vt:lpstr>
      <vt:lpstr>Дополнительная общеобразовательная общеразвивающая программа социально-педагогической направленности для подростков, воспитывающихся в замещающих семьях «Мужской разговор»</vt:lpstr>
      <vt:lpstr>Программа «Психологический театр»</vt:lpstr>
      <vt:lpstr>Презентация PowerPoint</vt:lpstr>
      <vt:lpstr>Клуб опекунов «Доброе сердце»</vt:lpstr>
      <vt:lpstr>Дополнительная общеобразовательная общеразвивающая программа социально-педагогической направленности для приемных семей по подготовке взрослеющих детей к самостоятельной жизни «Я - автор своей жизни»</vt:lpstr>
      <vt:lpstr>3. Повышение квалификации и использование новых методов и приемов в работе </vt:lpstr>
      <vt:lpstr>4. Поддержание традиций</vt:lpstr>
      <vt:lpstr>Городской туристический слет замещающих семей «Вокруг света» - 2019</vt:lpstr>
      <vt:lpstr>Городской туристический слет – Квест «Прогулка по Мурманску»- 2020</vt:lpstr>
      <vt:lpstr>5. Взаимодействие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работы службы психолого-педагогического сопровождения</dc:title>
  <dc:creator>Sveta</dc:creator>
  <cp:lastModifiedBy>Masha</cp:lastModifiedBy>
  <cp:revision>33</cp:revision>
  <dcterms:created xsi:type="dcterms:W3CDTF">2020-11-04T06:11:23Z</dcterms:created>
  <dcterms:modified xsi:type="dcterms:W3CDTF">2020-11-06T12:08:02Z</dcterms:modified>
</cp:coreProperties>
</file>